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9" r:id="rId3"/>
    <p:sldId id="261" r:id="rId4"/>
    <p:sldId id="281" r:id="rId5"/>
    <p:sldId id="282" r:id="rId6"/>
    <p:sldId id="285" r:id="rId7"/>
    <p:sldId id="283" r:id="rId8"/>
    <p:sldId id="284" r:id="rId9"/>
    <p:sldId id="266" r:id="rId10"/>
    <p:sldId id="271" r:id="rId11"/>
    <p:sldId id="279" r:id="rId12"/>
    <p:sldId id="269" r:id="rId13"/>
    <p:sldId id="280" r:id="rId14"/>
    <p:sldId id="27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CENTRAL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Budget Hearing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for </a:t>
            </a:r>
          </a:p>
          <a:p>
            <a:pPr marL="0" indent="0" algn="ctr">
              <a:buNone/>
            </a:pPr>
            <a:r>
              <a:rPr lang="en-US" dirty="0" smtClean="0"/>
              <a:t>2018-2019 School Year Proposed Budget</a:t>
            </a:r>
          </a:p>
          <a:p>
            <a:pPr marL="0" indent="0" algn="ctr">
              <a:buNone/>
            </a:pPr>
            <a:r>
              <a:rPr lang="en-US" dirty="0" smtClean="0"/>
              <a:t>May 2, 2018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410487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/>
              <a:t>T</a:t>
            </a:r>
            <a:r>
              <a:rPr lang="en-US" sz="3600" cap="none" dirty="0" smtClean="0"/>
              <a:t>ax </a:t>
            </a:r>
            <a:r>
              <a:rPr lang="en-US" sz="3600" cap="none" dirty="0"/>
              <a:t>L</a:t>
            </a:r>
            <a:r>
              <a:rPr lang="en-US" sz="3600" cap="none" dirty="0" smtClean="0"/>
              <a:t>evy</a:t>
            </a:r>
            <a:endParaRPr lang="en-US" sz="3600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3885"/>
              </p:ext>
            </p:extLst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REVENUE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 2017-2018 ORIGINAL  BUDGET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 2018-2019 </a:t>
                      </a:r>
                      <a:r>
                        <a:rPr lang="en-US" sz="19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$3,939,554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4,060,911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3.08%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121,357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0478" y="4101737"/>
            <a:ext cx="903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3.08%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1% change to the tax levy is approx. $39,396</a:t>
            </a:r>
          </a:p>
        </p:txBody>
      </p:sp>
    </p:spTree>
    <p:extLst>
      <p:ext uri="{BB962C8B-B14F-4D97-AF65-F5344CB8AC3E}">
        <p14:creationId xmlns:p14="http://schemas.microsoft.com/office/powerpoint/2010/main" val="286920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650256"/>
              </p:ext>
            </p:extLst>
          </p:nvPr>
        </p:nvGraphicFramePr>
        <p:xfrm>
          <a:off x="477672" y="1144463"/>
          <a:ext cx="1085000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863353072"/>
                    </a:ext>
                  </a:extLst>
                </a:gridCol>
                <a:gridCol w="2788042">
                  <a:extLst>
                    <a:ext uri="{9D8B030D-6E8A-4147-A177-3AD203B41FA5}">
                      <a16:colId xmlns:a16="http://schemas.microsoft.com/office/drawing/2014/main" val="3677868709"/>
                    </a:ext>
                  </a:extLst>
                </a:gridCol>
                <a:gridCol w="2659380">
                  <a:extLst>
                    <a:ext uri="{9D8B030D-6E8A-4147-A177-3AD203B41FA5}">
                      <a16:colId xmlns:a16="http://schemas.microsoft.com/office/drawing/2014/main" val="1459593672"/>
                    </a:ext>
                  </a:extLst>
                </a:gridCol>
                <a:gridCol w="2659380">
                  <a:extLst>
                    <a:ext uri="{9D8B030D-6E8A-4147-A177-3AD203B41FA5}">
                      <a16:colId xmlns:a16="http://schemas.microsoft.com/office/drawing/2014/main" val="3767381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Increase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True Value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Rate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on $50,000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Home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Change from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2017-2018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569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17-18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$15.1240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$756.20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8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Proposed</a:t>
                      </a:r>
                      <a:r>
                        <a:rPr lang="en-US" b="1" baseline="0" dirty="0" smtClean="0"/>
                        <a:t> 18-19: </a:t>
                      </a:r>
                      <a:r>
                        <a:rPr lang="en-US" b="1" dirty="0" smtClean="0"/>
                        <a:t>3.08%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$15.5899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$779.50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$23.30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8523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90153" y="195943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 baseline="0">
                <a:solidFill>
                  <a:schemeClr val="tx1"/>
                </a:solidFill>
                <a:effectLst/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Tax levy cost ($)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132763" y="2746807"/>
          <a:ext cx="3968640" cy="3262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096">
                  <a:extLst>
                    <a:ext uri="{9D8B030D-6E8A-4147-A177-3AD203B41FA5}">
                      <a16:colId xmlns:a16="http://schemas.microsoft.com/office/drawing/2014/main" val="3742345632"/>
                    </a:ext>
                  </a:extLst>
                </a:gridCol>
                <a:gridCol w="1780978">
                  <a:extLst>
                    <a:ext uri="{9D8B030D-6E8A-4147-A177-3AD203B41FA5}">
                      <a16:colId xmlns:a16="http://schemas.microsoft.com/office/drawing/2014/main" val="2628054689"/>
                    </a:ext>
                  </a:extLst>
                </a:gridCol>
                <a:gridCol w="1071566">
                  <a:extLst>
                    <a:ext uri="{9D8B030D-6E8A-4147-A177-3AD203B41FA5}">
                      <a16:colId xmlns:a16="http://schemas.microsoft.com/office/drawing/2014/main" val="2539757660"/>
                    </a:ext>
                  </a:extLst>
                </a:gridCol>
              </a:tblGrid>
              <a:tr h="35322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True Value Tax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Yearly Difference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830521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$15.5899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$0.47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121549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2017-18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$15.1240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88798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$14.8364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312112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$14.3602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89269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$13.9901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423144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$13.6590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3798276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2012-13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$13.3681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$0.59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327653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2011-12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$12.7743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($0.08)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9697247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223380" y="2772298"/>
          <a:ext cx="4531055" cy="3236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66">
                  <a:extLst>
                    <a:ext uri="{9D8B030D-6E8A-4147-A177-3AD203B41FA5}">
                      <a16:colId xmlns:a16="http://schemas.microsoft.com/office/drawing/2014/main" val="379084113"/>
                    </a:ext>
                  </a:extLst>
                </a:gridCol>
                <a:gridCol w="1682265">
                  <a:extLst>
                    <a:ext uri="{9D8B030D-6E8A-4147-A177-3AD203B41FA5}">
                      <a16:colId xmlns:a16="http://schemas.microsoft.com/office/drawing/2014/main" val="2203757850"/>
                    </a:ext>
                  </a:extLst>
                </a:gridCol>
                <a:gridCol w="1800024">
                  <a:extLst>
                    <a:ext uri="{9D8B030D-6E8A-4147-A177-3AD203B41FA5}">
                      <a16:colId xmlns:a16="http://schemas.microsoft.com/office/drawing/2014/main" val="2062024788"/>
                    </a:ext>
                  </a:extLst>
                </a:gridCol>
              </a:tblGrid>
              <a:tr h="373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Tax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Increase to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325627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$  4,060,911.00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3.08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8166974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2017-18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3,939,554.00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2.13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61246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3,857,206.00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3.02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60121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3,744,285.00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1.54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071959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3,687,369.00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8460450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3,615,067.00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3.49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8281968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3,493,156.00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8431868"/>
                  </a:ext>
                </a:extLst>
              </a:tr>
              <a:tr h="373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2011-12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3,424,663.00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697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5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1" y="166963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 smtClean="0"/>
              <a:t>“State Aid”</a:t>
            </a:r>
            <a:endParaRPr lang="en-US" sz="3600" cap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47987"/>
              </p:ext>
            </p:extLst>
          </p:nvPr>
        </p:nvGraphicFramePr>
        <p:xfrm>
          <a:off x="1596789" y="1263478"/>
          <a:ext cx="9171295" cy="4033524"/>
        </p:xfrm>
        <a:graphic>
          <a:graphicData uri="http://schemas.openxmlformats.org/drawingml/2006/table">
            <a:tbl>
              <a:tblPr/>
              <a:tblGrid>
                <a:gridCol w="2852381">
                  <a:extLst>
                    <a:ext uri="{9D8B030D-6E8A-4147-A177-3AD203B41FA5}">
                      <a16:colId xmlns:a16="http://schemas.microsoft.com/office/drawing/2014/main" val="293528923"/>
                    </a:ext>
                  </a:extLst>
                </a:gridCol>
                <a:gridCol w="1665027">
                  <a:extLst>
                    <a:ext uri="{9D8B030D-6E8A-4147-A177-3AD203B41FA5}">
                      <a16:colId xmlns:a16="http://schemas.microsoft.com/office/drawing/2014/main" val="1207246511"/>
                    </a:ext>
                  </a:extLst>
                </a:gridCol>
                <a:gridCol w="2088107">
                  <a:extLst>
                    <a:ext uri="{9D8B030D-6E8A-4147-A177-3AD203B41FA5}">
                      <a16:colId xmlns:a16="http://schemas.microsoft.com/office/drawing/2014/main" val="783344716"/>
                    </a:ext>
                  </a:extLst>
                </a:gridCol>
                <a:gridCol w="2565780">
                  <a:extLst>
                    <a:ext uri="{9D8B030D-6E8A-4147-A177-3AD203B41FA5}">
                      <a16:colId xmlns:a16="http://schemas.microsoft.com/office/drawing/2014/main" val="29403995"/>
                    </a:ext>
                  </a:extLst>
                </a:gridCol>
              </a:tblGrid>
              <a:tr h="7226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Type of Aid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15644"/>
                  </a:ext>
                </a:extLst>
              </a:tr>
              <a:tr h="72267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Foundation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$9,948,196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$10,300,901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includes $89,804 of community schools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95879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Excess Cost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$372,000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$366,000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49997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Building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$1,506,751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$1,309,404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47330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Transportation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$1,029,607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$1,088,713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51864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BOCES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$1,412,007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$1,284,968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76811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Tuition Aid Handicapped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9305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Instructional Materials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$80,623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$75,675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3822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$14,349,184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$14,425,661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2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19" y="507798"/>
            <a:ext cx="11756571" cy="44754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SUMMARY…</a:t>
            </a:r>
            <a:br>
              <a:rPr lang="en-US" i="1" dirty="0" smtClean="0"/>
            </a:br>
            <a:endParaRPr lang="en-US" sz="3600" i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804" y="955342"/>
            <a:ext cx="10515600" cy="4872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The proposed budget for the 2018-2019 school year is: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>
                <a:latin typeface="Franklin Gothic Book" panose="020B0503020102020204" pitchFamily="34" charset="0"/>
              </a:rPr>
              <a:t>$19,681,543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Key budget points:</a:t>
            </a:r>
          </a:p>
          <a:p>
            <a:pPr>
              <a:buFontTx/>
              <a:buChar char="-"/>
            </a:pPr>
            <a:r>
              <a:rPr lang="en-US" sz="2000" i="1" u="sng" dirty="0" smtClean="0"/>
              <a:t>Decrease </a:t>
            </a:r>
            <a:r>
              <a:rPr lang="en-US" sz="2000" dirty="0" smtClean="0"/>
              <a:t>of 1.02% from the previous year’s budget.</a:t>
            </a:r>
          </a:p>
          <a:p>
            <a:pPr lvl="1">
              <a:buFontTx/>
              <a:buChar char="-"/>
            </a:pPr>
            <a:r>
              <a:rPr lang="en-US" sz="1800" dirty="0" smtClean="0"/>
              <a:t>Expenses are being controlled </a:t>
            </a:r>
          </a:p>
          <a:p>
            <a:pPr>
              <a:buFontTx/>
              <a:buChar char="-"/>
            </a:pPr>
            <a:r>
              <a:rPr lang="en-US" sz="2000" dirty="0" smtClean="0"/>
              <a:t>Eliminated the planned use of reserves</a:t>
            </a:r>
          </a:p>
          <a:p>
            <a:pPr>
              <a:buFontTx/>
              <a:buChar char="-"/>
            </a:pPr>
            <a:r>
              <a:rPr lang="en-US" sz="2000" dirty="0" smtClean="0"/>
              <a:t>All instructional and extra-curricular programs remain intact</a:t>
            </a:r>
          </a:p>
          <a:p>
            <a:pPr>
              <a:buFontTx/>
              <a:buChar char="-"/>
            </a:pPr>
            <a:r>
              <a:rPr lang="en-US" sz="2000" dirty="0" smtClean="0"/>
              <a:t>Providing instructional support through instructional technology, re-hiring of a PE teacher, and professional development.</a:t>
            </a:r>
          </a:p>
          <a:p>
            <a:pPr>
              <a:buFontTx/>
              <a:buChar char="-"/>
            </a:pPr>
            <a:r>
              <a:rPr lang="en-US" sz="2000" dirty="0" smtClean="0"/>
              <a:t>Potential for securing a School Resource Officer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61" y="948520"/>
            <a:ext cx="11185478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3205163" indent="-1828800">
              <a:buNone/>
            </a:pPr>
            <a:r>
              <a:rPr lang="en-US" sz="4000" dirty="0" smtClean="0"/>
              <a:t>Please come out to vote:</a:t>
            </a:r>
          </a:p>
          <a:p>
            <a:pPr marL="3205163" indent="-1828800">
              <a:buNone/>
            </a:pPr>
            <a:endParaRPr lang="en-US" sz="4000" dirty="0" smtClean="0"/>
          </a:p>
          <a:p>
            <a:pPr marL="0" indent="1588" algn="ctr">
              <a:buNone/>
            </a:pPr>
            <a:r>
              <a:rPr lang="en-US" sz="4000" dirty="0" smtClean="0"/>
              <a:t>Tuesday, May 15, 2018</a:t>
            </a:r>
          </a:p>
          <a:p>
            <a:pPr marL="0" indent="1588" algn="ctr">
              <a:buNone/>
            </a:pPr>
            <a:r>
              <a:rPr lang="en-US" sz="4000" dirty="0" smtClean="0"/>
              <a:t>W.A. Olmsted Elementary</a:t>
            </a:r>
          </a:p>
          <a:p>
            <a:pPr marL="0" indent="1588" algn="ctr">
              <a:buNone/>
            </a:pPr>
            <a:r>
              <a:rPr lang="en-US" sz="4000" dirty="0" smtClean="0"/>
              <a:t>1:30 p.m. – 8:00 p.m.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46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6"/>
            <a:ext cx="10515600" cy="4646963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Provide an instructional program that meets the educational needs of all students</a:t>
            </a:r>
          </a:p>
          <a:p>
            <a:pPr lvl="1"/>
            <a:r>
              <a:rPr lang="en-US" sz="1800" dirty="0" smtClean="0"/>
              <a:t>Many significant student successes this year (Odyssey, Tech Club, Easter Egg, CTE programs, in-district Special Education programs)</a:t>
            </a:r>
          </a:p>
          <a:p>
            <a:r>
              <a:rPr lang="en-US" sz="3600" dirty="0" smtClean="0"/>
              <a:t>Work to eliminate structural deficits in our budgets</a:t>
            </a:r>
          </a:p>
          <a:p>
            <a:pPr lvl="1"/>
            <a:r>
              <a:rPr lang="en-US" sz="1800" dirty="0" smtClean="0"/>
              <a:t>There is not a projected deficit at this time for 2017-2018!  Prior budgetary planning and decisions within this school year have resulted in the elimination of the planned deficit!</a:t>
            </a:r>
            <a:endParaRPr lang="en-US" sz="1400" dirty="0" smtClean="0"/>
          </a:p>
          <a:p>
            <a:r>
              <a:rPr lang="en-US" sz="3600" dirty="0" smtClean="0"/>
              <a:t>Reduce or eliminate use of reserves</a:t>
            </a:r>
          </a:p>
          <a:p>
            <a:pPr lvl="1"/>
            <a:r>
              <a:rPr lang="en-US" sz="1800" dirty="0" smtClean="0"/>
              <a:t>Significantly reduced in 2017-2018 – almost no use of reserves planned at this time.</a:t>
            </a:r>
          </a:p>
          <a:p>
            <a:pPr lvl="1"/>
            <a:r>
              <a:rPr lang="en-US" sz="1800" dirty="0" smtClean="0"/>
              <a:t>No reserve use planned for 2018-2019. </a:t>
            </a:r>
          </a:p>
          <a:p>
            <a:r>
              <a:rPr lang="en-US" sz="3600" dirty="0" smtClean="0"/>
              <a:t>Promote the fiscal health and stability of the school district</a:t>
            </a:r>
            <a:endParaRPr lang="en-US" sz="3200" dirty="0"/>
          </a:p>
          <a:p>
            <a:pPr lvl="1"/>
            <a:r>
              <a:rPr lang="en-US" sz="1800" dirty="0" smtClean="0"/>
              <a:t>We are effectively controlling expense growth in the district which is making a significant positive difference!</a:t>
            </a:r>
          </a:p>
          <a:p>
            <a:pPr lvl="2"/>
            <a:r>
              <a:rPr lang="en-US" sz="1400" dirty="0" smtClean="0"/>
              <a:t>Food service is projected to be in the black!</a:t>
            </a:r>
          </a:p>
          <a:p>
            <a:pPr lvl="2"/>
            <a:r>
              <a:rPr lang="en-US" sz="1400" dirty="0" smtClean="0"/>
              <a:t>Reduction in the use of reserves for this year and next year as a means of balancing the budget</a:t>
            </a:r>
          </a:p>
          <a:p>
            <a:pPr lvl="2"/>
            <a:r>
              <a:rPr lang="en-US" sz="1400" dirty="0" smtClean="0"/>
              <a:t>Projected increase of unappropriated fund balance (still &lt;4%, as required by law, but we are able to maintain while improving cash position)</a:t>
            </a:r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expenditures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568348"/>
              </p:ext>
            </p:extLst>
          </p:nvPr>
        </p:nvGraphicFramePr>
        <p:xfrm>
          <a:off x="953636" y="682391"/>
          <a:ext cx="10284725" cy="5008724"/>
        </p:xfrm>
        <a:graphic>
          <a:graphicData uri="http://schemas.openxmlformats.org/drawingml/2006/table">
            <a:tbl>
              <a:tblPr/>
              <a:tblGrid>
                <a:gridCol w="3344260">
                  <a:extLst>
                    <a:ext uri="{9D8B030D-6E8A-4147-A177-3AD203B41FA5}">
                      <a16:colId xmlns:a16="http://schemas.microsoft.com/office/drawing/2014/main" val="3995780312"/>
                    </a:ext>
                  </a:extLst>
                </a:gridCol>
                <a:gridCol w="1863765">
                  <a:extLst>
                    <a:ext uri="{9D8B030D-6E8A-4147-A177-3AD203B41FA5}">
                      <a16:colId xmlns:a16="http://schemas.microsoft.com/office/drawing/2014/main" val="4131152872"/>
                    </a:ext>
                  </a:extLst>
                </a:gridCol>
                <a:gridCol w="1833461">
                  <a:extLst>
                    <a:ext uri="{9D8B030D-6E8A-4147-A177-3AD203B41FA5}">
                      <a16:colId xmlns:a16="http://schemas.microsoft.com/office/drawing/2014/main" val="3438508993"/>
                    </a:ext>
                  </a:extLst>
                </a:gridCol>
                <a:gridCol w="1520625">
                  <a:extLst>
                    <a:ext uri="{9D8B030D-6E8A-4147-A177-3AD203B41FA5}">
                      <a16:colId xmlns:a16="http://schemas.microsoft.com/office/drawing/2014/main" val="7580383"/>
                    </a:ext>
                  </a:extLst>
                </a:gridCol>
                <a:gridCol w="1722614">
                  <a:extLst>
                    <a:ext uri="{9D8B030D-6E8A-4147-A177-3AD203B41FA5}">
                      <a16:colId xmlns:a16="http://schemas.microsoft.com/office/drawing/2014/main" val="655412634"/>
                    </a:ext>
                  </a:extLst>
                </a:gridCol>
              </a:tblGrid>
              <a:tr h="112289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EXPENDITURES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% INCREASE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>
                        <a:tabLst>
                          <a:tab pos="914400" algn="l"/>
                        </a:tabLst>
                      </a:pPr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TO BUDGET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INCREASE</a:t>
                      </a: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248046"/>
                  </a:ext>
                </a:extLst>
              </a:tr>
              <a:tr h="40353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$5,071,475.00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$4,657,285.00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-8.17%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414,190.00)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307087"/>
                  </a:ext>
                </a:extLst>
              </a:tr>
              <a:tr h="3943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NON-INSTRUCTIONAL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$1,596,193.00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$1,651,365.00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$55,172.00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282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EQUIPMENT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$32,150.00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$77,150.00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139.97%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$45,000.00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29406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CONTRACTUAL EXPENSES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$1,491,615.00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$1,706,050.00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$214,435.00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4984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MATERIALS AND SUPPLIES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$469,581.00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$448,060.00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21,521.00)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94255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$4,350,656.00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$4,356,889.00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$6,233.00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40526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DEBT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$1,936,099.00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$1,825,957.00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-5.69%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110,142.00)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54342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BENEFITS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$4,891,199.00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$4,915,787.00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$24,588.00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792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TRANSFERS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$45,000.00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$43,000.00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2,000.00)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754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$19,883,968.00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$19,681,543.00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-1.02%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202,425.00)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38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178872"/>
            <a:ext cx="10515600" cy="579884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900" u="sng" dirty="0"/>
              <a:t>Summary of Planned Changes in Expenditures</a:t>
            </a:r>
            <a:r>
              <a:rPr lang="en-US" sz="5100" u="sng" dirty="0"/>
              <a:t> </a:t>
            </a:r>
            <a:endParaRPr lang="en-US" sz="51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Instructional Salaries</a:t>
            </a:r>
          </a:p>
          <a:p>
            <a:r>
              <a:rPr lang="en-US" sz="2100" dirty="0">
                <a:latin typeface="+mj-lt"/>
              </a:rPr>
              <a:t>($414,190) includes: re-hiring of a Physical Education teacher; four teacher retirements (one from fall of 2017); one admin resignation during the 2017-18 SY; additional allocation for professional development/supporting teacher leadership.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Non-instructional Salaries</a:t>
            </a:r>
          </a:p>
          <a:p>
            <a:pPr lvl="0"/>
            <a:r>
              <a:rPr lang="en-US" sz="2100" dirty="0">
                <a:latin typeface="+mj-lt"/>
              </a:rPr>
              <a:t>$55,172 includes: projected increases for non-instructional contracts (largely driven by minimum wage changes); resignation from the 2017-18 SY.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Equipment</a:t>
            </a:r>
          </a:p>
          <a:p>
            <a:pPr lvl="0"/>
            <a:r>
              <a:rPr lang="en-US" sz="2100" dirty="0">
                <a:latin typeface="+mj-lt"/>
              </a:rPr>
              <a:t>$45,000 includes: instructional technology purchases; repair/replacement of mechanical equipment in the Jr. Sr. High.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Contractual Expenses</a:t>
            </a:r>
          </a:p>
          <a:p>
            <a:pPr lvl="0"/>
            <a:r>
              <a:rPr lang="en-US" sz="2100" dirty="0">
                <a:latin typeface="+mj-lt"/>
              </a:rPr>
              <a:t>$214,435 includes: new tuition for students in special placements; increased Occupational Therapy costs due to new provider contracted in August 2017; potential hiring of School Resource Officer (SRO</a:t>
            </a:r>
            <a:r>
              <a:rPr lang="en-US" sz="2100" dirty="0" smtClean="0">
                <a:latin typeface="+mj-lt"/>
              </a:rPr>
              <a:t>).</a:t>
            </a:r>
            <a:endParaRPr lang="en-US" sz="2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988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933" y="260758"/>
            <a:ext cx="10577015" cy="560777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600" u="sng" dirty="0">
                <a:latin typeface="+mj-lt"/>
              </a:rPr>
              <a:t>Summary of Planned Changes in Expenditures</a:t>
            </a:r>
            <a:r>
              <a:rPr lang="en-US" sz="5100" u="sng" dirty="0">
                <a:latin typeface="+mj-lt"/>
              </a:rPr>
              <a:t> </a:t>
            </a:r>
            <a:endParaRPr lang="en-US" sz="5100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b="1" i="1" dirty="0" smtClean="0">
                <a:latin typeface="+mj-lt"/>
              </a:rPr>
              <a:t>Materials </a:t>
            </a:r>
            <a:r>
              <a:rPr lang="en-US" b="1" i="1" dirty="0">
                <a:latin typeface="+mj-lt"/>
              </a:rPr>
              <a:t>and Supplies</a:t>
            </a:r>
          </a:p>
          <a:p>
            <a:pPr lvl="0"/>
            <a:r>
              <a:rPr lang="en-US" sz="2700" dirty="0">
                <a:latin typeface="+mj-lt"/>
              </a:rPr>
              <a:t>($21,521) includes: reallocation of funds to instructional tech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BOCES</a:t>
            </a:r>
          </a:p>
          <a:p>
            <a:pPr lvl="0"/>
            <a:r>
              <a:rPr lang="en-US" sz="2700" dirty="0">
                <a:latin typeface="+mj-lt"/>
              </a:rPr>
              <a:t>$6,233 includes: nominal projected cost increase for BOCES – significantly less than projected increases from the past several years.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Debt Service</a:t>
            </a:r>
          </a:p>
          <a:p>
            <a:pPr lvl="0"/>
            <a:r>
              <a:rPr lang="en-US" sz="2700" dirty="0">
                <a:latin typeface="+mj-lt"/>
              </a:rPr>
              <a:t>($110,142) includes: debt service payment for past project has expired – corresponding reduction in building aid on the revenue side of the budget.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Benefits</a:t>
            </a:r>
          </a:p>
          <a:p>
            <a:pPr lvl="0"/>
            <a:r>
              <a:rPr lang="en-US" sz="2700" dirty="0">
                <a:latin typeface="+mj-lt"/>
              </a:rPr>
              <a:t>$24,588 includes: nominal cost increase primarily due to health insurance – this is a nominal increase in this expenditure line given the increases of the past several years.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Transfers</a:t>
            </a:r>
          </a:p>
          <a:p>
            <a:r>
              <a:rPr lang="en-US" sz="2700" dirty="0">
                <a:latin typeface="+mj-lt"/>
              </a:rPr>
              <a:t>($2,000) includes: less dependency on general fund for the cafeteria fund.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1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3-Part: administrative component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620809"/>
              </p:ext>
            </p:extLst>
          </p:nvPr>
        </p:nvGraphicFramePr>
        <p:xfrm>
          <a:off x="614149" y="1313646"/>
          <a:ext cx="10739651" cy="4121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4151">
                  <a:extLst>
                    <a:ext uri="{9D8B030D-6E8A-4147-A177-3AD203B41FA5}">
                      <a16:colId xmlns:a16="http://schemas.microsoft.com/office/drawing/2014/main" val="1838726142"/>
                    </a:ext>
                  </a:extLst>
                </a:gridCol>
                <a:gridCol w="1947386">
                  <a:extLst>
                    <a:ext uri="{9D8B030D-6E8A-4147-A177-3AD203B41FA5}">
                      <a16:colId xmlns:a16="http://schemas.microsoft.com/office/drawing/2014/main" val="558053957"/>
                    </a:ext>
                  </a:extLst>
                </a:gridCol>
                <a:gridCol w="1884057">
                  <a:extLst>
                    <a:ext uri="{9D8B030D-6E8A-4147-A177-3AD203B41FA5}">
                      <a16:colId xmlns:a16="http://schemas.microsoft.com/office/drawing/2014/main" val="2758962087"/>
                    </a:ext>
                  </a:extLst>
                </a:gridCol>
                <a:gridCol w="1884057">
                  <a:extLst>
                    <a:ext uri="{9D8B030D-6E8A-4147-A177-3AD203B41FA5}">
                      <a16:colId xmlns:a16="http://schemas.microsoft.com/office/drawing/2014/main" val="2292199895"/>
                    </a:ext>
                  </a:extLst>
                </a:gridCol>
              </a:tblGrid>
              <a:tr h="41216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2017-2018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2018-2019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Variance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33194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Administrative Component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6027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Board of Education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$29,994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$32,150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$2,156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11766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Chief School Officer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$189,663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$192,763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$3,100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4902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Finance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$297,519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$310,058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$12,539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60094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Staff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$77,735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$86,157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$8,422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579354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Special Items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$218,565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$219,667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$1,102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83395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Administration-Instruction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$533,235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$514,049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-$19,186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54809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Employee Benefits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$536,296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$536,940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$644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25353"/>
                  </a:ext>
                </a:extLst>
              </a:tr>
              <a:tr h="4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TOTALS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$1,883,007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$1,891,784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$8,777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643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5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3-part: program component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127342"/>
              </p:ext>
            </p:extLst>
          </p:nvPr>
        </p:nvGraphicFramePr>
        <p:xfrm>
          <a:off x="655095" y="1187350"/>
          <a:ext cx="10698707" cy="4380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4997">
                  <a:extLst>
                    <a:ext uri="{9D8B030D-6E8A-4147-A177-3AD203B41FA5}">
                      <a16:colId xmlns:a16="http://schemas.microsoft.com/office/drawing/2014/main" val="777381176"/>
                    </a:ext>
                  </a:extLst>
                </a:gridCol>
                <a:gridCol w="1939962">
                  <a:extLst>
                    <a:ext uri="{9D8B030D-6E8A-4147-A177-3AD203B41FA5}">
                      <a16:colId xmlns:a16="http://schemas.microsoft.com/office/drawing/2014/main" val="3806985888"/>
                    </a:ext>
                  </a:extLst>
                </a:gridCol>
                <a:gridCol w="1876874">
                  <a:extLst>
                    <a:ext uri="{9D8B030D-6E8A-4147-A177-3AD203B41FA5}">
                      <a16:colId xmlns:a16="http://schemas.microsoft.com/office/drawing/2014/main" val="3890135414"/>
                    </a:ext>
                  </a:extLst>
                </a:gridCol>
                <a:gridCol w="1876874">
                  <a:extLst>
                    <a:ext uri="{9D8B030D-6E8A-4147-A177-3AD203B41FA5}">
                      <a16:colId xmlns:a16="http://schemas.microsoft.com/office/drawing/2014/main" val="1785996014"/>
                    </a:ext>
                  </a:extLst>
                </a:gridCol>
              </a:tblGrid>
              <a:tr h="365078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2017-2018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2018-2019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Variance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67429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Teaching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$8,515,777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$8,151,464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-$364,313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954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Library &amp; Audiovisual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$94,064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$94,575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$511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27566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Computer Assisted Instruction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$464,683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$531,888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$67,205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53362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Guidance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$127,046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$130,040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$2,994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215725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Educational Related Support Services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$337,518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$325,164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-$12,354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978065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Co-Curricular Activities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$54,629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$54,629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26814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Interscholastic Athletics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$211,316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$214,335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$3,019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381523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Transportation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$951,370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$928,718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-$22,652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3808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Employee Benefits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$4,115,267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$4,140,979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$25,712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88769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Interfund Transfers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$45,000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$43,000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-$2,000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22938"/>
                  </a:ext>
                </a:extLst>
              </a:tr>
              <a:tr h="365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TOTALS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$14,916,670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$14,614,792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-$301,878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06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3-part: capital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861661"/>
              </p:ext>
            </p:extLst>
          </p:nvPr>
        </p:nvGraphicFramePr>
        <p:xfrm>
          <a:off x="1213513" y="1163520"/>
          <a:ext cx="9764974" cy="4500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8184">
                  <a:extLst>
                    <a:ext uri="{9D8B030D-6E8A-4147-A177-3AD203B41FA5}">
                      <a16:colId xmlns:a16="http://schemas.microsoft.com/office/drawing/2014/main" val="2074945556"/>
                    </a:ext>
                  </a:extLst>
                </a:gridCol>
                <a:gridCol w="1770652">
                  <a:extLst>
                    <a:ext uri="{9D8B030D-6E8A-4147-A177-3AD203B41FA5}">
                      <a16:colId xmlns:a16="http://schemas.microsoft.com/office/drawing/2014/main" val="330409008"/>
                    </a:ext>
                  </a:extLst>
                </a:gridCol>
                <a:gridCol w="1713069">
                  <a:extLst>
                    <a:ext uri="{9D8B030D-6E8A-4147-A177-3AD203B41FA5}">
                      <a16:colId xmlns:a16="http://schemas.microsoft.com/office/drawing/2014/main" val="190434196"/>
                    </a:ext>
                  </a:extLst>
                </a:gridCol>
                <a:gridCol w="1713069">
                  <a:extLst>
                    <a:ext uri="{9D8B030D-6E8A-4147-A177-3AD203B41FA5}">
                      <a16:colId xmlns:a16="http://schemas.microsoft.com/office/drawing/2014/main" val="3722073124"/>
                    </a:ext>
                  </a:extLst>
                </a:gridCol>
              </a:tblGrid>
              <a:tr h="56253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2017-2018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2018-2019 Budget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Variance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834876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Operation and Plant Maintenance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$908,556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$952,785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$44,229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30861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12289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Employee Benefits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$239,636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$275,405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$35,769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61616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Debt Service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$1,936,099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$1,825,957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-$110,142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39130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Other Transfers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20993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TOTALS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$3,084,291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$3,054,147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-$30,144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77477"/>
                  </a:ext>
                </a:extLst>
              </a:tr>
              <a:tr h="562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 (ADMIN, PROGRAM,</a:t>
                      </a:r>
                      <a:r>
                        <a:rPr lang="en-US" sz="16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&amp; CAPITAL)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$19,681,543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4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65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1" y="204717"/>
            <a:ext cx="10515600" cy="948520"/>
          </a:xfrm>
        </p:spPr>
        <p:txBody>
          <a:bodyPr>
            <a:normAutofit/>
          </a:bodyPr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365873"/>
              </p:ext>
            </p:extLst>
          </p:nvPr>
        </p:nvGraphicFramePr>
        <p:xfrm>
          <a:off x="928048" y="1153237"/>
          <a:ext cx="10309702" cy="4023358"/>
        </p:xfrm>
        <a:graphic>
          <a:graphicData uri="http://schemas.openxmlformats.org/drawingml/2006/table">
            <a:tbl>
              <a:tblPr/>
              <a:tblGrid>
                <a:gridCol w="3562065">
                  <a:extLst>
                    <a:ext uri="{9D8B030D-6E8A-4147-A177-3AD203B41FA5}">
                      <a16:colId xmlns:a16="http://schemas.microsoft.com/office/drawing/2014/main" val="1512095197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506849832"/>
                    </a:ext>
                  </a:extLst>
                </a:gridCol>
                <a:gridCol w="1774209">
                  <a:extLst>
                    <a:ext uri="{9D8B030D-6E8A-4147-A177-3AD203B41FA5}">
                      <a16:colId xmlns:a16="http://schemas.microsoft.com/office/drawing/2014/main" val="3357988160"/>
                    </a:ext>
                  </a:extLst>
                </a:gridCol>
                <a:gridCol w="1738908">
                  <a:extLst>
                    <a:ext uri="{9D8B030D-6E8A-4147-A177-3AD203B41FA5}">
                      <a16:colId xmlns:a16="http://schemas.microsoft.com/office/drawing/2014/main" val="1148274116"/>
                    </a:ext>
                  </a:extLst>
                </a:gridCol>
                <a:gridCol w="1678675">
                  <a:extLst>
                    <a:ext uri="{9D8B030D-6E8A-4147-A177-3AD203B41FA5}">
                      <a16:colId xmlns:a16="http://schemas.microsoft.com/office/drawing/2014/main" val="3897676008"/>
                    </a:ext>
                  </a:extLst>
                </a:gridCol>
              </a:tblGrid>
              <a:tr h="12985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 2018-2019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% INCREASE </a:t>
                      </a:r>
                      <a:endParaRPr lang="en-US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 INCREASE </a:t>
                      </a:r>
                      <a:endParaRPr lang="en-US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95678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TAX LEVY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$3,939,554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$4,060,911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3.08%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$121,357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61066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OTHER 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$836,851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$694,971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-16.95%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($141,880)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2605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STATE AID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$14,349,184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$14,425,661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0.53%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$76,477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28872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APPROPRIATED RESERVES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$258,379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($258,379)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75507"/>
                  </a:ext>
                </a:extLst>
              </a:tr>
              <a:tr h="4725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APPROPRIATED FUND BALANCE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91930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 REVENUE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$19,883,968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$19,681,543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-1.02%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($202,425)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0797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7847" y="5354197"/>
            <a:ext cx="9530103" cy="369332"/>
          </a:xfrm>
          <a:prstGeom prst="rect">
            <a:avLst/>
          </a:prstGeom>
          <a:noFill/>
          <a:ln w="19050">
            <a:solidFill>
              <a:srgbClr val="FFB81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Notice that the district is not planning to use any reserves to balance the 2018-2019 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1329</Words>
  <Application>Microsoft Office PowerPoint</Application>
  <PresentationFormat>Widescreen</PresentationFormat>
  <Paragraphs>391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Face off m54</vt:lpstr>
      <vt:lpstr>Face off m54</vt:lpstr>
      <vt:lpstr>Franklin Gothic Book</vt:lpstr>
      <vt:lpstr>Franklin Gothic Heavy</vt:lpstr>
      <vt:lpstr>Franklin Gothic Medium</vt:lpstr>
      <vt:lpstr>1_Office Theme</vt:lpstr>
      <vt:lpstr>HARPURSVILLE CENTRAL SCHOOL</vt:lpstr>
      <vt:lpstr>Budget goals</vt:lpstr>
      <vt:lpstr>expenditures</vt:lpstr>
      <vt:lpstr>PowerPoint Presentation</vt:lpstr>
      <vt:lpstr>PowerPoint Presentation</vt:lpstr>
      <vt:lpstr>3-Part: administrative component</vt:lpstr>
      <vt:lpstr>3-part: program component</vt:lpstr>
      <vt:lpstr>3-part: capital</vt:lpstr>
      <vt:lpstr>REVENUES</vt:lpstr>
      <vt:lpstr>REVENUES Tax Levy</vt:lpstr>
      <vt:lpstr>PowerPoint Presentation</vt:lpstr>
      <vt:lpstr>REVENUES “State Aid”</vt:lpstr>
      <vt:lpstr>SUMMARY… </vt:lpstr>
      <vt:lpstr>PowerPoint Presentation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Michael Rullo</cp:lastModifiedBy>
  <cp:revision>86</cp:revision>
  <dcterms:created xsi:type="dcterms:W3CDTF">2018-02-09T14:59:40Z</dcterms:created>
  <dcterms:modified xsi:type="dcterms:W3CDTF">2018-05-04T18:54:41Z</dcterms:modified>
</cp:coreProperties>
</file>